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5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88825" cy="6858000"/>
  <p:notesSz cx="6858000" cy="9144000"/>
  <p:defaultTextStyle>
    <a:defPPr rtl="0">
      <a:defRPr lang="de-DE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A0"/>
    <a:srgbClr val="89C01C"/>
    <a:srgbClr val="FE750E"/>
    <a:srgbClr val="CB7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92" autoAdjust="0"/>
  </p:normalViewPr>
  <p:slideViewPr>
    <p:cSldViewPr>
      <p:cViewPr varScale="1">
        <p:scale>
          <a:sx n="100" d="100"/>
          <a:sy n="100" d="100"/>
        </p:scale>
        <p:origin x="72" y="3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0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5882B2-4E18-4D61-8380-52774F86D006}" type="datetime1">
              <a:rPr lang="de-DE" smtClean="0"/>
              <a:t>23.03.2021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E322BB-75AD-4A1E-9661-2724167329F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60F2D0-9B4D-40DC-BA5C-7B9FD4F3296E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 smtClean="0"/>
              <a:t>Textmasterformat durch Klicken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045B7DE-1198-4F2F-B574-CA8CAE34164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9378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994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3278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809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2202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639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720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283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32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9775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045B7DE-1198-4F2F-B574-CA8CAE341642}" type="slidenum">
              <a:rPr lang="de-DE" noProof="0" smtClean="0"/>
              <a:t>27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290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te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Abgerundetes Rechteck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0" name="Rechteck 9, Ecken auf gleicher Seite abgerundet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12E8E-53FD-45CB-8670-71C14E758DDE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C5653C-907B-404F-841B-31AC2DF5FDFD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te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Abgerundetes Rechteck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0" name="Rechteck 9, Ecken auf gleicher Seite abgerundet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grpSp>
        <p:nvGrpSpPr>
          <p:cNvPr id="15" name="untere Grafik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ihand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7" name="Rechteck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 dirty="0"/>
            </a:p>
          </p:txBody>
        </p:sp>
      </p:grp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D4BBA8-0AC3-48E6-A65F-2276EE805D83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7FED6A-850B-4E45-BBE5-2599858D7488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Quadrate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Abgerundetes Rechteck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0" name="Rechteck 9, Ecken auf gleicher Seite abgerundet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grpSp>
        <p:nvGrpSpPr>
          <p:cNvPr id="19" name="untere Grafik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ihand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21" name="Rechteck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rtlCol="0" anchor="b">
            <a:normAutofit/>
          </a:bodyPr>
          <a:lstStyle>
            <a:lvl1pPr algn="l">
              <a:defRPr sz="6000" b="0" cap="none" baseline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rtlCol="0"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1069B-1821-4E12-951A-A012D6586B9D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E59DF-0ADF-45F8-9635-132AC8F37F7F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rtlCol="0"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C236E9-1F0B-4EBA-ABB2-F8D9A19E5689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8AF13-A9DC-4857-95CD-703AF00B1F05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untere Grafik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ihand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0" name="Rechteck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 dirty="0"/>
            </a:p>
          </p:txBody>
        </p:sp>
      </p:grp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30ABD4-3742-47CC-8D34-5B0E0EFF6ABB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 rtlCol="0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355C84-2025-4D54-BD35-8E72885F4E22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 rtl="0"/>
            <a:r>
              <a:rPr lang="de-DE" noProof="0" smtClean="0"/>
              <a:t>Textmasterformat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7159D-E4EB-4E69-B93F-A48F22B6C510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C99D79-8A4B-4031-B1E0-AF26F8EDF2B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untere Grafik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ihand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8" name="Rechteck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de-DE" noProof="0" dirty="0"/>
            </a:p>
          </p:txBody>
        </p:sp>
      </p:grpSp>
      <p:grpSp>
        <p:nvGrpSpPr>
          <p:cNvPr id="7" name="Quadrate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Abgerundetes Rechteck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sp>
          <p:nvSpPr>
            <p:cNvPr id="10" name="Rechteck 9, Ecken auf gleicher Seite abgerundet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de-DE" noProof="0" dirty="0" smtClean="0"/>
              <a:t>Textmasterformat durch Klicken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618A3537-CD3A-45CF-B7C4-367CA2A053D7}" type="datetime1">
              <a:rPr lang="de-DE" noProof="0" smtClean="0"/>
              <a:t>23.03.2021</a:t>
            </a:fld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34C99D79-8A4B-4031-B1E0-AF26F8EDF2B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 smtClean="0">
                <a:solidFill>
                  <a:srgbClr val="FE750E"/>
                </a:solidFill>
              </a:rPr>
              <a:t>Projekt</a:t>
            </a:r>
            <a:r>
              <a:rPr lang="de-DE" dirty="0" smtClean="0"/>
              <a:t> „</a:t>
            </a:r>
            <a:r>
              <a:rPr lang="de-DE" dirty="0" err="1" smtClean="0"/>
              <a:t>kiPferL</a:t>
            </a:r>
            <a:r>
              <a:rPr lang="de-DE" dirty="0" smtClean="0"/>
              <a:t>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b="1" dirty="0" smtClean="0"/>
              <a:t>k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ein</a:t>
            </a:r>
            <a:r>
              <a:rPr lang="de-DE" dirty="0" smtClean="0"/>
              <a:t> </a:t>
            </a:r>
            <a:r>
              <a:rPr lang="de-DE" b="1" dirty="0" smtClean="0"/>
              <a:t>i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ntelligenter</a:t>
            </a:r>
            <a:r>
              <a:rPr lang="de-DE" dirty="0" smtClean="0"/>
              <a:t> </a:t>
            </a:r>
            <a:r>
              <a:rPr lang="de-DE" b="1" dirty="0" err="1" smtClean="0"/>
              <a:t>P</a:t>
            </a:r>
            <a:r>
              <a:rPr lang="de-DE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fadi</a:t>
            </a:r>
            <a:r>
              <a:rPr lang="de-DE" dirty="0" smtClean="0"/>
              <a:t> </a:t>
            </a:r>
            <a:r>
              <a:rPr lang="de-DE" b="1" dirty="0" smtClean="0"/>
              <a:t>f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risst</a:t>
            </a:r>
            <a:r>
              <a:rPr lang="de-DE" dirty="0" smtClean="0"/>
              <a:t> </a:t>
            </a:r>
            <a:r>
              <a:rPr lang="de-DE" b="1" dirty="0" smtClean="0"/>
              <a:t>e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cht</a:t>
            </a:r>
            <a:r>
              <a:rPr lang="de-DE" dirty="0" smtClean="0"/>
              <a:t> </a:t>
            </a:r>
            <a:r>
              <a:rPr lang="de-DE" b="1" dirty="0" smtClean="0"/>
              <a:t>r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anzige</a:t>
            </a:r>
            <a:r>
              <a:rPr lang="de-DE" dirty="0" smtClean="0"/>
              <a:t> </a:t>
            </a:r>
            <a:r>
              <a:rPr lang="de-DE" b="1" dirty="0" smtClean="0"/>
              <a:t>L</a:t>
            </a:r>
            <a:r>
              <a:rPr lang="de-DE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ebensmittel</a:t>
            </a:r>
            <a:endParaRPr lang="de-D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715268"/>
            <a:ext cx="4040903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s Rechteck 4"/>
          <p:cNvSpPr/>
          <p:nvPr/>
        </p:nvSpPr>
        <p:spPr>
          <a:xfrm>
            <a:off x="1125860" y="3901636"/>
            <a:ext cx="2160240" cy="25200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3" y="116632"/>
            <a:ext cx="7449418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22" y="4005077"/>
            <a:ext cx="7449417" cy="272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6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715268"/>
            <a:ext cx="4040903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s Rechteck 4"/>
          <p:cNvSpPr/>
          <p:nvPr/>
        </p:nvSpPr>
        <p:spPr>
          <a:xfrm>
            <a:off x="1413892" y="4869160"/>
            <a:ext cx="2160240" cy="25200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132856"/>
            <a:ext cx="2487662" cy="141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490364"/>
            <a:ext cx="8814287" cy="5733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2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72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99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3923E-6 0 L -0.42303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692696"/>
            <a:ext cx="8244783" cy="5074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02" y="3140968"/>
            <a:ext cx="7213555" cy="213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76" y="404664"/>
            <a:ext cx="8737381" cy="517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bgerundetes Rechteck 9"/>
          <p:cNvSpPr/>
          <p:nvPr/>
        </p:nvSpPr>
        <p:spPr>
          <a:xfrm>
            <a:off x="4078188" y="3356992"/>
            <a:ext cx="2304256" cy="42620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80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4" y="679276"/>
            <a:ext cx="8244715" cy="505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216024"/>
            <a:ext cx="7820753" cy="6021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bgerundetes Rechteck 12"/>
          <p:cNvSpPr/>
          <p:nvPr/>
        </p:nvSpPr>
        <p:spPr>
          <a:xfrm>
            <a:off x="4518540" y="908720"/>
            <a:ext cx="7264504" cy="576064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Abgerundetes Rechteck 13"/>
          <p:cNvSpPr/>
          <p:nvPr/>
        </p:nvSpPr>
        <p:spPr>
          <a:xfrm>
            <a:off x="4510236" y="1484784"/>
            <a:ext cx="7264504" cy="165618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Abgerundetes Rechteck 14"/>
          <p:cNvSpPr/>
          <p:nvPr/>
        </p:nvSpPr>
        <p:spPr>
          <a:xfrm>
            <a:off x="4510236" y="3140968"/>
            <a:ext cx="7264504" cy="1440160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4510236" y="4581128"/>
            <a:ext cx="7264504" cy="1512168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1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4" y="679276"/>
            <a:ext cx="8244715" cy="505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2" y="70305"/>
            <a:ext cx="6016735" cy="72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74" y="912841"/>
            <a:ext cx="7784426" cy="369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66446"/>
            <a:ext cx="4148702" cy="653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bgerundetes Rechteck 17"/>
          <p:cNvSpPr/>
          <p:nvPr/>
        </p:nvSpPr>
        <p:spPr>
          <a:xfrm>
            <a:off x="6022404" y="227979"/>
            <a:ext cx="3600400" cy="42620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Abgerundetes Rechteck 18"/>
          <p:cNvSpPr/>
          <p:nvPr/>
        </p:nvSpPr>
        <p:spPr>
          <a:xfrm>
            <a:off x="4338458" y="1050051"/>
            <a:ext cx="3124106" cy="42620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Abgerundetes Rechteck 19"/>
          <p:cNvSpPr/>
          <p:nvPr/>
        </p:nvSpPr>
        <p:spPr>
          <a:xfrm>
            <a:off x="4338458" y="1700808"/>
            <a:ext cx="7662230" cy="2909635"/>
          </a:xfrm>
          <a:prstGeom prst="roundRect">
            <a:avLst>
              <a:gd name="adj" fmla="val 7595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6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4" y="679276"/>
            <a:ext cx="8244715" cy="505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74" y="912841"/>
            <a:ext cx="7784426" cy="3697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Abgerundetes Rechteck 19"/>
          <p:cNvSpPr/>
          <p:nvPr/>
        </p:nvSpPr>
        <p:spPr>
          <a:xfrm>
            <a:off x="4338458" y="1700808"/>
            <a:ext cx="7662230" cy="2909635"/>
          </a:xfrm>
          <a:prstGeom prst="roundRect">
            <a:avLst>
              <a:gd name="adj" fmla="val 7595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Abgerundetes Rechteck 13"/>
          <p:cNvSpPr/>
          <p:nvPr/>
        </p:nvSpPr>
        <p:spPr>
          <a:xfrm>
            <a:off x="1629916" y="261597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Abgerundetes Rechteck 14"/>
          <p:cNvSpPr/>
          <p:nvPr/>
        </p:nvSpPr>
        <p:spPr>
          <a:xfrm>
            <a:off x="1629916" y="2327945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1629916" y="185402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Abgerundetes Rechteck 20"/>
          <p:cNvSpPr/>
          <p:nvPr/>
        </p:nvSpPr>
        <p:spPr>
          <a:xfrm>
            <a:off x="1413892" y="4426427"/>
            <a:ext cx="2160240" cy="99786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35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83" y="697900"/>
            <a:ext cx="8323558" cy="510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bgerundetes Rechteck 16"/>
          <p:cNvSpPr/>
          <p:nvPr/>
        </p:nvSpPr>
        <p:spPr>
          <a:xfrm>
            <a:off x="1629916" y="261597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167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2847E-7 -4.07407E-6 L -0.27507 0.004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4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1701924" y="185402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731302"/>
            <a:ext cx="8323558" cy="510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bgerundetes Rechteck 8"/>
          <p:cNvSpPr/>
          <p:nvPr/>
        </p:nvSpPr>
        <p:spPr>
          <a:xfrm>
            <a:off x="261764" y="1802348"/>
            <a:ext cx="1854678" cy="1348849"/>
          </a:xfrm>
          <a:prstGeom prst="roundRect">
            <a:avLst>
              <a:gd name="adj" fmla="val 7582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31" y="260648"/>
            <a:ext cx="8882179" cy="615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02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1701924" y="185402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731302"/>
            <a:ext cx="8323558" cy="510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11"/>
          <p:cNvSpPr/>
          <p:nvPr/>
        </p:nvSpPr>
        <p:spPr>
          <a:xfrm>
            <a:off x="3358108" y="3470870"/>
            <a:ext cx="3600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Abgerundetes Rechteck 12"/>
          <p:cNvSpPr/>
          <p:nvPr/>
        </p:nvSpPr>
        <p:spPr>
          <a:xfrm>
            <a:off x="3862164" y="1484784"/>
            <a:ext cx="4795166" cy="1800200"/>
          </a:xfrm>
          <a:prstGeom prst="roundRect">
            <a:avLst>
              <a:gd name="adj" fmla="val 5670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64" y="3597085"/>
            <a:ext cx="4943500" cy="60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bgerundetes Rechteck 13"/>
          <p:cNvSpPr/>
          <p:nvPr/>
        </p:nvSpPr>
        <p:spPr>
          <a:xfrm>
            <a:off x="3150180" y="3470870"/>
            <a:ext cx="3600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1" y="4757811"/>
            <a:ext cx="5296056" cy="556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0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Vorgeschichte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218882" y="1052736"/>
            <a:ext cx="10132113" cy="5472608"/>
          </a:xfrm>
        </p:spPr>
        <p:txBody>
          <a:bodyPr rtlCol="0"/>
          <a:lstStyle/>
          <a:p>
            <a:pPr rtl="0"/>
            <a:r>
              <a:rPr lang="de-DE" dirty="0" smtClean="0"/>
              <a:t>Ausgangspunkt war die </a:t>
            </a:r>
            <a:r>
              <a:rPr lang="de-DE" dirty="0" err="1" smtClean="0"/>
              <a:t>SpeisenPlanung</a:t>
            </a:r>
            <a:r>
              <a:rPr lang="de-DE" dirty="0" smtClean="0"/>
              <a:t> und -Logistik eines </a:t>
            </a:r>
            <a:r>
              <a:rPr lang="de-DE" dirty="0" err="1" smtClean="0"/>
              <a:t>JugendOutDoorLagers</a:t>
            </a:r>
            <a:r>
              <a:rPr lang="de-DE" dirty="0" smtClean="0"/>
              <a:t> für 150 Kinder plus Betreuer.</a:t>
            </a:r>
          </a:p>
          <a:p>
            <a:pPr rtl="0"/>
            <a:r>
              <a:rPr lang="de-DE" dirty="0" smtClean="0"/>
              <a:t>Ein Team sollte sich um Erstellung des Speiseplans, Einkauf der Lebensmittel und Verteilung auf Kleingruppen kümmern.</a:t>
            </a:r>
          </a:p>
          <a:p>
            <a:pPr rtl="0"/>
            <a:r>
              <a:rPr lang="de-DE" dirty="0" smtClean="0"/>
              <a:t>Der Partner der Programmiererin erstellte eine Anzahl von </a:t>
            </a:r>
            <a:r>
              <a:rPr lang="de-DE" dirty="0" err="1" smtClean="0"/>
              <a:t>ExcelTabellen</a:t>
            </a:r>
            <a:r>
              <a:rPr lang="de-DE" dirty="0"/>
              <a:t> </a:t>
            </a:r>
            <a:r>
              <a:rPr lang="de-DE" dirty="0" smtClean="0"/>
              <a:t>für die Logistik:</a:t>
            </a:r>
          </a:p>
          <a:p>
            <a:pPr lvl="1"/>
            <a:r>
              <a:rPr lang="de-DE" dirty="0" err="1" smtClean="0"/>
              <a:t>MengenListen</a:t>
            </a:r>
            <a:r>
              <a:rPr lang="de-DE" dirty="0" smtClean="0"/>
              <a:t> auf Basis von Einzelpersonenmengen.</a:t>
            </a:r>
          </a:p>
          <a:p>
            <a:pPr lvl="1"/>
            <a:r>
              <a:rPr lang="de-DE" dirty="0" smtClean="0"/>
              <a:t>Erstellung von sinnvoll gerundeten Listen für Kleingruppen.</a:t>
            </a:r>
          </a:p>
          <a:p>
            <a:pPr lvl="1"/>
            <a:r>
              <a:rPr lang="de-DE" dirty="0" smtClean="0"/>
              <a:t>Tagesbasierte Erstellung von Einkaufslisten geordnet nach Einkaufskategorien und Bezugsquellen.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1701924" y="185402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731302"/>
            <a:ext cx="8323558" cy="510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bgerundetes Rechteck 13"/>
          <p:cNvSpPr/>
          <p:nvPr/>
        </p:nvSpPr>
        <p:spPr>
          <a:xfrm>
            <a:off x="3150180" y="3470870"/>
            <a:ext cx="3600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78" y="3954001"/>
            <a:ext cx="9216506" cy="230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04" y="260648"/>
            <a:ext cx="6647736" cy="5247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4" y="116632"/>
            <a:ext cx="6701174" cy="658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84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Abgerundetes Rechteck 4"/>
          <p:cNvSpPr/>
          <p:nvPr/>
        </p:nvSpPr>
        <p:spPr>
          <a:xfrm>
            <a:off x="621804" y="364502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590550"/>
            <a:ext cx="36576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837828" y="5949280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1701924" y="1854027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731302"/>
            <a:ext cx="8323558" cy="510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bgerundetes Rechteck 12"/>
          <p:cNvSpPr/>
          <p:nvPr/>
        </p:nvSpPr>
        <p:spPr>
          <a:xfrm>
            <a:off x="3553678" y="3470870"/>
            <a:ext cx="3600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3933056"/>
            <a:ext cx="6470000" cy="1211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bgerundetes Rechteck 14"/>
          <p:cNvSpPr/>
          <p:nvPr/>
        </p:nvSpPr>
        <p:spPr>
          <a:xfrm>
            <a:off x="1737928" y="5571569"/>
            <a:ext cx="684076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Abgerundetes Rechteck 16"/>
          <p:cNvSpPr/>
          <p:nvPr/>
        </p:nvSpPr>
        <p:spPr>
          <a:xfrm>
            <a:off x="3646140" y="855117"/>
            <a:ext cx="1728192" cy="669007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1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4" y="260648"/>
            <a:ext cx="10058400" cy="617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7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Datenbank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218882" y="1052736"/>
            <a:ext cx="10132113" cy="5904656"/>
          </a:xfrm>
        </p:spPr>
        <p:txBody>
          <a:bodyPr rtlCol="0"/>
          <a:lstStyle/>
          <a:p>
            <a:pPr rtl="0"/>
            <a:r>
              <a:rPr lang="de-DE" dirty="0" smtClean="0"/>
              <a:t>Die Tabelle </a:t>
            </a:r>
            <a:r>
              <a:rPr lang="de-DE" dirty="0" err="1" smtClean="0"/>
              <a:t>KiBase</a:t>
            </a:r>
            <a:r>
              <a:rPr lang="de-DE" dirty="0" smtClean="0"/>
              <a:t> enthält sämtliche Informationen über die restlichen Tabellen.</a:t>
            </a:r>
          </a:p>
          <a:p>
            <a:pPr rtl="0"/>
            <a:r>
              <a:rPr lang="de-DE" dirty="0" smtClean="0"/>
              <a:t>Über ein kleines Zusatzprojekt, welches mittels des Menüpunkts „Werkstatt“ aufgerufen werden kann, können neue Tabellen in </a:t>
            </a:r>
            <a:r>
              <a:rPr lang="de-DE" dirty="0" err="1" smtClean="0"/>
              <a:t>KiBase</a:t>
            </a:r>
            <a:r>
              <a:rPr lang="de-DE" dirty="0" smtClean="0"/>
              <a:t> eingetragen und anschließend die Datenbank aktualisiert werden.</a:t>
            </a:r>
          </a:p>
          <a:p>
            <a:pPr rtl="0"/>
            <a:r>
              <a:rPr lang="de-DE" dirty="0" smtClean="0"/>
              <a:t>Idee ist, dass man alleine mit der Tabelle </a:t>
            </a:r>
            <a:r>
              <a:rPr lang="de-DE" dirty="0" err="1" smtClean="0"/>
              <a:t>KiBase</a:t>
            </a:r>
            <a:r>
              <a:rPr lang="de-DE" dirty="0" smtClean="0"/>
              <a:t> und dem Zusatzprojekt jederzeit eine neue Datenbank aufsetzen kann.</a:t>
            </a:r>
          </a:p>
          <a:p>
            <a:pPr rtl="0"/>
            <a:r>
              <a:rPr lang="de-DE" dirty="0" smtClean="0"/>
              <a:t>Verwirklicht wurde das Programm mittels der Technologien SWING und JDBC.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Datenbank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86250"/>
            <a:ext cx="10131425" cy="543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30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Datenbank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628800"/>
            <a:ext cx="6891437" cy="2103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1268760"/>
            <a:ext cx="6802067" cy="5270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2" y="2897225"/>
            <a:ext cx="11629302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23" y="1790189"/>
            <a:ext cx="7349203" cy="1776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0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Datenbank JDBC versus JPA/</a:t>
            </a:r>
            <a:r>
              <a:rPr lang="de-DE" dirty="0" err="1" smtClean="0"/>
              <a:t>Hibernate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844824"/>
            <a:ext cx="5059777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1701924" y="1109935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JDBC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358926"/>
            <a:ext cx="6566940" cy="354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5" y="1234976"/>
            <a:ext cx="5416135" cy="1759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41" y="836712"/>
            <a:ext cx="9421689" cy="586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77" y="1555578"/>
            <a:ext cx="7274196" cy="3999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5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Datenbank JDBC versus JPA/</a:t>
            </a:r>
            <a:r>
              <a:rPr lang="de-DE" dirty="0" err="1" smtClean="0"/>
              <a:t>Hibernate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687433" y="1051526"/>
            <a:ext cx="64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JPA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844823"/>
            <a:ext cx="7112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36" y="980728"/>
            <a:ext cx="9213646" cy="508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feld 10"/>
          <p:cNvSpPr txBox="1"/>
          <p:nvPr/>
        </p:nvSpPr>
        <p:spPr>
          <a:xfrm>
            <a:off x="6586371" y="1340767"/>
            <a:ext cx="505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err="1" smtClean="0"/>
              <a:t>JavaPersistanceQueryLanguage</a:t>
            </a:r>
            <a:r>
              <a:rPr lang="de-AT" dirty="0" smtClean="0"/>
              <a:t> JPQL</a:t>
            </a:r>
            <a:endParaRPr lang="de-AT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46" y="1583989"/>
            <a:ext cx="8187897" cy="509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586461"/>
            <a:ext cx="10058400" cy="3381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bgerundetes Rechteck 13"/>
          <p:cNvSpPr/>
          <p:nvPr/>
        </p:nvSpPr>
        <p:spPr>
          <a:xfrm>
            <a:off x="3214092" y="2996952"/>
            <a:ext cx="2592288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4" y="3316072"/>
            <a:ext cx="6711280" cy="332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bgerundetes Rechteck 15"/>
          <p:cNvSpPr/>
          <p:nvPr/>
        </p:nvSpPr>
        <p:spPr>
          <a:xfrm>
            <a:off x="1409481" y="3028040"/>
            <a:ext cx="1948627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Abgerundetes Rechteck 16"/>
          <p:cNvSpPr/>
          <p:nvPr/>
        </p:nvSpPr>
        <p:spPr>
          <a:xfrm>
            <a:off x="1485900" y="3140968"/>
            <a:ext cx="2148947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12" y="1252842"/>
            <a:ext cx="5363679" cy="4095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3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Zukunft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6" y="1412776"/>
            <a:ext cx="1113151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feld 2"/>
          <p:cNvSpPr txBox="1"/>
          <p:nvPr/>
        </p:nvSpPr>
        <p:spPr>
          <a:xfrm>
            <a:off x="9478788" y="4941168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 smtClean="0">
                <a:solidFill>
                  <a:srgbClr val="0202A0"/>
                </a:solidFill>
              </a:rPr>
              <a:t>SpringBoot</a:t>
            </a:r>
            <a:endParaRPr lang="de-AT" b="1" dirty="0">
              <a:solidFill>
                <a:srgbClr val="0202A0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1764" y="3068960"/>
            <a:ext cx="114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 smtClean="0">
                <a:solidFill>
                  <a:srgbClr val="0202A0"/>
                </a:solidFill>
              </a:rPr>
              <a:t>Maven</a:t>
            </a:r>
            <a:endParaRPr lang="de-AT" b="1" dirty="0">
              <a:solidFill>
                <a:srgbClr val="0202A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366220" y="663078"/>
            <a:ext cx="243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0202A0"/>
                </a:solidFill>
              </a:rPr>
              <a:t>JPA / </a:t>
            </a:r>
            <a:r>
              <a:rPr lang="de-AT" b="1" dirty="0" err="1" smtClean="0">
                <a:solidFill>
                  <a:srgbClr val="0202A0"/>
                </a:solidFill>
              </a:rPr>
              <a:t>Hibernate</a:t>
            </a:r>
            <a:endParaRPr lang="de-AT" b="1" dirty="0">
              <a:solidFill>
                <a:srgbClr val="0202A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582244" y="6396335"/>
            <a:ext cx="2233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 smtClean="0">
                <a:solidFill>
                  <a:srgbClr val="0202A0"/>
                </a:solidFill>
              </a:rPr>
              <a:t>www</a:t>
            </a:r>
            <a:r>
              <a:rPr lang="de-AT" b="1" dirty="0" smtClean="0">
                <a:solidFill>
                  <a:srgbClr val="0202A0"/>
                </a:solidFill>
              </a:rPr>
              <a:t> / </a:t>
            </a:r>
            <a:r>
              <a:rPr lang="de-AT" b="1" dirty="0" err="1" smtClean="0">
                <a:solidFill>
                  <a:srgbClr val="0202A0"/>
                </a:solidFill>
              </a:rPr>
              <a:t>Tomcat</a:t>
            </a:r>
            <a:endParaRPr lang="de-AT" b="1" dirty="0">
              <a:solidFill>
                <a:srgbClr val="0202A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398668" y="951111"/>
            <a:ext cx="1717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err="1" smtClean="0">
                <a:solidFill>
                  <a:srgbClr val="0202A0"/>
                </a:solidFill>
              </a:rPr>
              <a:t>Thymeleaf</a:t>
            </a:r>
            <a:endParaRPr lang="de-AT" b="1" dirty="0">
              <a:solidFill>
                <a:srgbClr val="0202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57908" y="1700808"/>
            <a:ext cx="9141619" cy="1676400"/>
          </a:xfrm>
        </p:spPr>
        <p:txBody>
          <a:bodyPr rtlCol="0"/>
          <a:lstStyle/>
          <a:p>
            <a:pPr algn="ctr" rtl="0"/>
            <a:r>
              <a:rPr lang="de-DE" b="1" dirty="0" smtClean="0"/>
              <a:t>Mahlzeit!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371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2000" decel="1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smtClean="0"/>
              <a:t>Projekt </a:t>
            </a:r>
            <a:r>
              <a:rPr lang="de-DE" dirty="0" err="1" smtClean="0"/>
              <a:t>kiPferL</a:t>
            </a:r>
            <a:r>
              <a:rPr lang="de-DE" dirty="0" smtClean="0"/>
              <a:t> entsteht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218883" y="950278"/>
            <a:ext cx="10132113" cy="590465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 smtClean="0"/>
              <a:t>Erkenntnis: Eine datenbankbasierte Lösung wäre sinnvoll.</a:t>
            </a:r>
          </a:p>
          <a:p>
            <a:pPr rtl="0"/>
            <a:r>
              <a:rPr lang="de-DE" dirty="0" smtClean="0"/>
              <a:t>Die Programmiererin erklärte sich bereit, ehrenamtlich eine webbasierte Lösung zu entwickeln.</a:t>
            </a:r>
          </a:p>
          <a:p>
            <a:pPr rtl="0"/>
            <a:r>
              <a:rPr lang="de-DE" dirty="0" smtClean="0"/>
              <a:t>Im Zuge einer Weiterbildung beim WIFI ergab sich die Gelegenheit, mit dem Projekt zu beginnen:</a:t>
            </a:r>
          </a:p>
          <a:p>
            <a:pPr lvl="1"/>
            <a:r>
              <a:rPr lang="de-DE" dirty="0" smtClean="0"/>
              <a:t>Entstanden ist ein kleiner Teil, nämlich Parameter und Zutaten für das Kochbuch.</a:t>
            </a:r>
          </a:p>
          <a:p>
            <a:pPr lvl="1"/>
            <a:r>
              <a:rPr lang="de-DE" dirty="0" smtClean="0"/>
              <a:t>Das Kochbuch stellt Eingabemasken für Rezepte, Zutaten und notwendige Parameter (z.B. Allergene, Diäten…) zur Verfügung.</a:t>
            </a:r>
          </a:p>
          <a:p>
            <a:pPr lvl="1"/>
            <a:r>
              <a:rPr lang="de-DE" dirty="0" smtClean="0"/>
              <a:t>Realisierung mittels eines in </a:t>
            </a:r>
            <a:r>
              <a:rPr lang="de-DE" dirty="0" err="1" smtClean="0"/>
              <a:t>Maven</a:t>
            </a:r>
            <a:r>
              <a:rPr lang="de-DE" dirty="0" smtClean="0"/>
              <a:t> eingebetteten </a:t>
            </a:r>
            <a:r>
              <a:rPr lang="de-DE" dirty="0" err="1" smtClean="0"/>
              <a:t>Standalone</a:t>
            </a:r>
            <a:r>
              <a:rPr lang="de-DE" dirty="0" smtClean="0"/>
              <a:t>-Programms, das die Technologien SWING, Java 8 inklusive Lambda und Stream, JPA/</a:t>
            </a:r>
            <a:r>
              <a:rPr lang="de-DE" dirty="0" err="1" smtClean="0"/>
              <a:t>Hibernate</a:t>
            </a:r>
            <a:r>
              <a:rPr lang="de-DE" dirty="0" smtClean="0"/>
              <a:t>, Annotationen und MySQL einsetzt.</a:t>
            </a:r>
          </a:p>
          <a:p>
            <a:pPr lvl="1"/>
            <a:r>
              <a:rPr lang="de-DE" dirty="0" smtClean="0"/>
              <a:t>Kleines Zusatzprojekt: Hilfsprogramm zur Erstellung der Datenbank mittels JDBC.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95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18883" y="154004"/>
            <a:ext cx="9751060" cy="682708"/>
          </a:xfrm>
        </p:spPr>
        <p:txBody>
          <a:bodyPr rtlCol="0"/>
          <a:lstStyle/>
          <a:p>
            <a:pPr rtl="0"/>
            <a:r>
              <a:rPr lang="de-DE" dirty="0" err="1" smtClean="0"/>
              <a:t>DomainModel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24" y="2924944"/>
            <a:ext cx="12454421" cy="3816424"/>
          </a:xfrm>
        </p:spPr>
      </p:pic>
      <p:sp>
        <p:nvSpPr>
          <p:cNvPr id="4" name="Textfeld 3"/>
          <p:cNvSpPr txBox="1"/>
          <p:nvPr/>
        </p:nvSpPr>
        <p:spPr>
          <a:xfrm>
            <a:off x="1802911" y="1125323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KiTableObject</a:t>
            </a:r>
            <a:r>
              <a:rPr lang="de-AT" dirty="0" smtClean="0"/>
              <a:t>: </a:t>
            </a:r>
          </a:p>
          <a:p>
            <a:r>
              <a:rPr lang="de-AT" dirty="0" err="1" smtClean="0"/>
              <a:t>SuperClass</a:t>
            </a:r>
            <a:r>
              <a:rPr lang="de-AT" dirty="0" smtClean="0"/>
              <a:t> aller DB-</a:t>
            </a:r>
            <a:r>
              <a:rPr lang="de-AT" dirty="0" err="1" smtClean="0"/>
              <a:t>TableClasses</a:t>
            </a:r>
            <a:r>
              <a:rPr lang="de-AT" dirty="0" smtClean="0"/>
              <a:t>, stellt allgemeingültige Felder wie ID, </a:t>
            </a:r>
            <a:r>
              <a:rPr lang="de-AT" dirty="0" err="1" smtClean="0"/>
              <a:t>ErstellungsDatum</a:t>
            </a:r>
            <a:r>
              <a:rPr lang="de-AT" dirty="0" smtClean="0"/>
              <a:t>, eintragendes Programm, eintragender User usw. zur Verfügung.</a:t>
            </a:r>
            <a:endParaRPr lang="de-AT" dirty="0"/>
          </a:p>
        </p:txBody>
      </p:sp>
      <p:sp>
        <p:nvSpPr>
          <p:cNvPr id="7" name="Textfeld 6"/>
          <p:cNvSpPr txBox="1"/>
          <p:nvPr/>
        </p:nvSpPr>
        <p:spPr>
          <a:xfrm>
            <a:off x="1802911" y="1111421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KiParameter</a:t>
            </a:r>
            <a:r>
              <a:rPr lang="de-AT" dirty="0" smtClean="0"/>
              <a:t>: </a:t>
            </a:r>
          </a:p>
          <a:p>
            <a:r>
              <a:rPr lang="de-AT" dirty="0" smtClean="0"/>
              <a:t>Stellt verschiedenste Parameter, die in den Formularen verwendet werden zur Verfügung. Unterteilung mittels Präfix für ID und Parametergruppen.</a:t>
            </a:r>
            <a:endParaRPr lang="de-AT" dirty="0"/>
          </a:p>
        </p:txBody>
      </p:sp>
      <p:sp>
        <p:nvSpPr>
          <p:cNvPr id="8" name="Textfeld 7"/>
          <p:cNvSpPr txBox="1"/>
          <p:nvPr/>
        </p:nvSpPr>
        <p:spPr>
          <a:xfrm>
            <a:off x="2349996" y="1113846"/>
            <a:ext cx="6307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Kochbuch = </a:t>
            </a:r>
            <a:r>
              <a:rPr lang="de-AT" dirty="0" err="1" smtClean="0"/>
              <a:t>RezepteSammlung</a:t>
            </a:r>
            <a:endParaRPr lang="de-AT" dirty="0" smtClean="0"/>
          </a:p>
          <a:p>
            <a:r>
              <a:rPr lang="de-AT" dirty="0" smtClean="0"/>
              <a:t>Ansicht, Druckausgaben, Suchen, Filtern und Kategorisierung bereits vorhandener Rezepte.</a:t>
            </a:r>
            <a:endParaRPr lang="de-AT" dirty="0"/>
          </a:p>
        </p:txBody>
      </p:sp>
      <p:sp>
        <p:nvSpPr>
          <p:cNvPr id="9" name="Textfeld 8"/>
          <p:cNvSpPr txBox="1"/>
          <p:nvPr/>
        </p:nvSpPr>
        <p:spPr>
          <a:xfrm>
            <a:off x="4042184" y="1483179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EingabeMaske</a:t>
            </a:r>
            <a:endParaRPr lang="de-AT" dirty="0"/>
          </a:p>
        </p:txBody>
      </p:sp>
      <p:sp>
        <p:nvSpPr>
          <p:cNvPr id="10" name="Textfeld 9"/>
          <p:cNvSpPr txBox="1"/>
          <p:nvPr/>
        </p:nvSpPr>
        <p:spPr>
          <a:xfrm>
            <a:off x="1802911" y="2029764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LagerFähigkeitsEingabe</a:t>
            </a:r>
            <a:r>
              <a:rPr lang="de-AT" dirty="0" smtClean="0"/>
              <a:t> ist in </a:t>
            </a:r>
            <a:r>
              <a:rPr lang="de-AT" dirty="0" err="1" smtClean="0"/>
              <a:t>ZutatMaske</a:t>
            </a:r>
            <a:r>
              <a:rPr lang="de-AT" dirty="0" smtClean="0"/>
              <a:t> integriert</a:t>
            </a:r>
            <a:endParaRPr lang="de-AT" dirty="0"/>
          </a:p>
        </p:txBody>
      </p:sp>
      <p:sp>
        <p:nvSpPr>
          <p:cNvPr id="11" name="Abgerundetes Rechteck 10"/>
          <p:cNvSpPr/>
          <p:nvPr/>
        </p:nvSpPr>
        <p:spPr>
          <a:xfrm>
            <a:off x="4150196" y="3121139"/>
            <a:ext cx="2088232" cy="510525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Abgerundetes Rechteck 12"/>
          <p:cNvSpPr/>
          <p:nvPr/>
        </p:nvSpPr>
        <p:spPr>
          <a:xfrm>
            <a:off x="765820" y="3212977"/>
            <a:ext cx="2088232" cy="510524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Abgerundetes Rechteck 13"/>
          <p:cNvSpPr/>
          <p:nvPr/>
        </p:nvSpPr>
        <p:spPr>
          <a:xfrm>
            <a:off x="4654252" y="3906373"/>
            <a:ext cx="2088232" cy="510525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Abgerundetes Rechteck 14"/>
          <p:cNvSpPr/>
          <p:nvPr/>
        </p:nvSpPr>
        <p:spPr>
          <a:xfrm>
            <a:off x="8447736" y="3212976"/>
            <a:ext cx="2075012" cy="510524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Abgerundetes Rechteck 15"/>
          <p:cNvSpPr/>
          <p:nvPr/>
        </p:nvSpPr>
        <p:spPr>
          <a:xfrm>
            <a:off x="9262764" y="5366747"/>
            <a:ext cx="2088232" cy="510525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Abgerundetes Rechteck 16"/>
          <p:cNvSpPr/>
          <p:nvPr/>
        </p:nvSpPr>
        <p:spPr>
          <a:xfrm>
            <a:off x="5048970" y="6094066"/>
            <a:ext cx="2088232" cy="510525"/>
          </a:xfrm>
          <a:prstGeom prst="roundRect">
            <a:avLst/>
          </a:prstGeom>
          <a:noFill/>
          <a:ln w="38100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54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bgerundetes Rechteck 2"/>
          <p:cNvSpPr/>
          <p:nvPr/>
        </p:nvSpPr>
        <p:spPr>
          <a:xfrm>
            <a:off x="549796" y="5805264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16632"/>
            <a:ext cx="6648743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bgerundetes Rechteck 5"/>
          <p:cNvSpPr/>
          <p:nvPr/>
        </p:nvSpPr>
        <p:spPr>
          <a:xfrm>
            <a:off x="5014292" y="404664"/>
            <a:ext cx="6264696" cy="72008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Abgerundetes Rechteck 6"/>
          <p:cNvSpPr/>
          <p:nvPr/>
        </p:nvSpPr>
        <p:spPr>
          <a:xfrm>
            <a:off x="5014292" y="1052736"/>
            <a:ext cx="6264696" cy="72008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Abgerundetes Rechteck 7"/>
          <p:cNvSpPr/>
          <p:nvPr/>
        </p:nvSpPr>
        <p:spPr>
          <a:xfrm>
            <a:off x="5014292" y="1700808"/>
            <a:ext cx="6264696" cy="72008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Abgerundetes Rechteck 8"/>
          <p:cNvSpPr/>
          <p:nvPr/>
        </p:nvSpPr>
        <p:spPr>
          <a:xfrm>
            <a:off x="5014292" y="2492896"/>
            <a:ext cx="6264696" cy="1872208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Abgerundetes Rechteck 9"/>
          <p:cNvSpPr/>
          <p:nvPr/>
        </p:nvSpPr>
        <p:spPr>
          <a:xfrm>
            <a:off x="5014292" y="5589240"/>
            <a:ext cx="6264696" cy="792088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24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550696" y="458112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764704"/>
            <a:ext cx="9498075" cy="446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bgerundetes Rechteck 12"/>
          <p:cNvSpPr/>
          <p:nvPr/>
        </p:nvSpPr>
        <p:spPr>
          <a:xfrm>
            <a:off x="4100008" y="2341212"/>
            <a:ext cx="6530907" cy="65574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Abgerundetes Rechteck 13"/>
          <p:cNvSpPr/>
          <p:nvPr/>
        </p:nvSpPr>
        <p:spPr>
          <a:xfrm>
            <a:off x="4100008" y="3140968"/>
            <a:ext cx="6530907" cy="1437171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9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715268"/>
            <a:ext cx="4040903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6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999E-6 -1.85185E-6 L -0.40518 -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1" y="715268"/>
            <a:ext cx="4040903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s Rechteck 4"/>
          <p:cNvSpPr/>
          <p:nvPr/>
        </p:nvSpPr>
        <p:spPr>
          <a:xfrm>
            <a:off x="1125860" y="3465032"/>
            <a:ext cx="2160240" cy="25200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75558"/>
            <a:ext cx="8136904" cy="6706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bgerundetes Rechteck 7"/>
          <p:cNvSpPr/>
          <p:nvPr/>
        </p:nvSpPr>
        <p:spPr>
          <a:xfrm>
            <a:off x="3862164" y="260648"/>
            <a:ext cx="6624736" cy="1224136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Abgerundetes Rechteck 8"/>
          <p:cNvSpPr/>
          <p:nvPr/>
        </p:nvSpPr>
        <p:spPr>
          <a:xfrm>
            <a:off x="3878818" y="2204864"/>
            <a:ext cx="8048242" cy="4464496"/>
          </a:xfrm>
          <a:prstGeom prst="roundRect">
            <a:avLst>
              <a:gd name="adj" fmla="val 5476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6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16632"/>
            <a:ext cx="2865351" cy="648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bgerundetes Rechteck 10"/>
          <p:cNvSpPr/>
          <p:nvPr/>
        </p:nvSpPr>
        <p:spPr>
          <a:xfrm>
            <a:off x="621804" y="3140968"/>
            <a:ext cx="2160240" cy="288032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715268"/>
            <a:ext cx="4040903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bgerundetes Rechteck 4"/>
          <p:cNvSpPr/>
          <p:nvPr/>
        </p:nvSpPr>
        <p:spPr>
          <a:xfrm>
            <a:off x="1125860" y="3465032"/>
            <a:ext cx="2160240" cy="252000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36032"/>
            <a:ext cx="5336328" cy="6677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s Rechteck 11"/>
          <p:cNvSpPr/>
          <p:nvPr/>
        </p:nvSpPr>
        <p:spPr>
          <a:xfrm>
            <a:off x="5950396" y="36032"/>
            <a:ext cx="4968552" cy="1232728"/>
          </a:xfrm>
          <a:prstGeom prst="roundRect">
            <a:avLst/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Abgerundetes Rechteck 12"/>
          <p:cNvSpPr/>
          <p:nvPr/>
        </p:nvSpPr>
        <p:spPr>
          <a:xfrm>
            <a:off x="5950396" y="1268760"/>
            <a:ext cx="4968552" cy="2160240"/>
          </a:xfrm>
          <a:prstGeom prst="roundRect">
            <a:avLst>
              <a:gd name="adj" fmla="val 11867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Abgerundetes Rechteck 13"/>
          <p:cNvSpPr/>
          <p:nvPr/>
        </p:nvSpPr>
        <p:spPr>
          <a:xfrm>
            <a:off x="5950396" y="3429000"/>
            <a:ext cx="4968552" cy="2664296"/>
          </a:xfrm>
          <a:prstGeom prst="roundRect">
            <a:avLst>
              <a:gd name="adj" fmla="val 11867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Abgerundetes Rechteck 14"/>
          <p:cNvSpPr/>
          <p:nvPr/>
        </p:nvSpPr>
        <p:spPr>
          <a:xfrm>
            <a:off x="5950396" y="6021288"/>
            <a:ext cx="4968552" cy="720080"/>
          </a:xfrm>
          <a:prstGeom prst="roundRect">
            <a:avLst>
              <a:gd name="adj" fmla="val 11867"/>
            </a:avLst>
          </a:prstGeom>
          <a:noFill/>
          <a:ln w="28575">
            <a:solidFill>
              <a:srgbClr val="020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01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Kochrezepte 16 : 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4352463_TF02787942.potx" id="{1272807B-B12C-43A6-A460-40C151FE77EE}" vid="{038ECE46-410B-4D4C-AF7F-BA2D08188480}"/>
    </a:ext>
  </a:extLst>
</a:theme>
</file>

<file path=ppt/theme/theme2.xml><?xml version="1.0" encoding="utf-8"?>
<a:theme xmlns:a="http://schemas.openxmlformats.org/drawingml/2006/main" name="Office-Design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a4f35948-e619-41b3-aa29-22878b09cfd2"/>
    <ds:schemaRef ds:uri="40262f94-9f35-4ac3-9a90-690165a166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Frischkost-Präsentation (Breitbild)</Template>
  <TotalTime>0</TotalTime>
  <Words>375</Words>
  <Application>Microsoft Office PowerPoint</Application>
  <PresentationFormat>Benutzerdefiniert</PresentationFormat>
  <Paragraphs>56</Paragraphs>
  <Slides>29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2" baseType="lpstr">
      <vt:lpstr>Arial</vt:lpstr>
      <vt:lpstr>Constantia</vt:lpstr>
      <vt:lpstr>Kochrezepte 16 : 9</vt:lpstr>
      <vt:lpstr>Projekt „kiPferL“</vt:lpstr>
      <vt:lpstr>Vorgeschichte</vt:lpstr>
      <vt:lpstr>Projekt kiPferL entsteht</vt:lpstr>
      <vt:lpstr>DomainModel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Datenbank</vt:lpstr>
      <vt:lpstr>Datenbank</vt:lpstr>
      <vt:lpstr>Datenbank</vt:lpstr>
      <vt:lpstr>Datenbank JDBC versus JPA/Hibernate</vt:lpstr>
      <vt:lpstr>Datenbank JDBC versus JPA/Hibernate</vt:lpstr>
      <vt:lpstr>Zukunft</vt:lpstr>
      <vt:lpstr>Mahlzeit!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„kiPferL“</dc:title>
  <dc:creator>Susanna</dc:creator>
  <cp:lastModifiedBy>Susanna</cp:lastModifiedBy>
  <cp:revision>71</cp:revision>
  <dcterms:created xsi:type="dcterms:W3CDTF">2021-03-14T12:36:53Z</dcterms:created>
  <dcterms:modified xsi:type="dcterms:W3CDTF">2021-03-25T20:15:40Z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